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Roboto Medium"/>
      <p:regular r:id="rId17"/>
    </p:embeddedFont>
    <p:embeddedFont>
      <p:font typeface="Roboto Medium"/>
      <p:regular r:id="rId18"/>
    </p:embeddedFont>
    <p:embeddedFont>
      <p:font typeface="Roboto Medium"/>
      <p:regular r:id="rId19"/>
    </p:embeddedFont>
    <p:embeddedFont>
      <p:font typeface="Roboto Medium"/>
      <p:regular r:id="rId20"/>
    </p:embeddedFont>
    <p:embeddedFont>
      <p:font typeface="Roboto"/>
      <p:regular r:id="rId21"/>
    </p:embeddedFont>
    <p:embeddedFont>
      <p:font typeface="Roboto"/>
      <p:regular r:id="rId22"/>
    </p:embeddedFont>
    <p:embeddedFont>
      <p:font typeface="Roboto"/>
      <p:regular r:id="rId23"/>
    </p:embeddedFont>
    <p:embeddedFont>
      <p:font typeface="Roboto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slideLayout" Target="../slideLayouts/slideLayout11.xml"/><Relationship Id="rId4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image" Target="../media/image-2-4.png"/><Relationship Id="rId5" Type="http://schemas.openxmlformats.org/officeDocument/2006/relationships/slideLayout" Target="../slideLayouts/slideLayout3.xml"/><Relationship Id="rId6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slideLayout" Target="../slideLayouts/slideLayout4.xml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image" Target="../media/image-7-6.png"/><Relationship Id="rId7" Type="http://schemas.openxmlformats.org/officeDocument/2006/relationships/slideLayout" Target="../slideLayouts/slideLayout8.xml"/><Relationship Id="rId8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6" Type="http://schemas.openxmlformats.org/officeDocument/2006/relationships/image" Target="../media/image-8-6.png"/><Relationship Id="rId7" Type="http://schemas.openxmlformats.org/officeDocument/2006/relationships/image" Target="../media/image-8-7.png"/><Relationship Id="rId8" Type="http://schemas.openxmlformats.org/officeDocument/2006/relationships/image" Target="../media/image-8-8.png"/><Relationship Id="rId9" Type="http://schemas.openxmlformats.org/officeDocument/2006/relationships/slideLayout" Target="../slideLayouts/slideLayout9.xml"/><Relationship Id="rId10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5" Type="http://schemas.openxmlformats.org/officeDocument/2006/relationships/slideLayout" Target="../slideLayouts/slideLayout10.xml"/><Relationship Id="rId6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1011" y="283488"/>
            <a:ext cx="2268260" cy="226826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1857137" y="4554379"/>
            <a:ext cx="1091600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La Revolución en la Gestión de Alta Joyería</a:t>
            </a:r>
            <a:endParaRPr lang="en-US" sz="4450" dirty="0"/>
          </a:p>
        </p:txBody>
      </p:sp>
      <p:sp>
        <p:nvSpPr>
          <p:cNvPr id="5" name="Text 1"/>
          <p:cNvSpPr/>
          <p:nvPr/>
        </p:nvSpPr>
        <p:spPr>
          <a:xfrm>
            <a:off x="793790" y="5603319"/>
            <a:ext cx="13042821" cy="9070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Transforme su joyería de alta gama con nuestra solución integral, fusionando tecnología de vanguardia con elegancia para optimizar cada aspecto de su negocio.</a:t>
            </a:r>
            <a:endParaRPr lang="en-US" sz="2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7488" y="1655088"/>
            <a:ext cx="4919424" cy="491942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3790" y="279082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GemTrack</a:t>
            </a:r>
            <a:endParaRPr lang="en-US" sz="4450" dirty="0"/>
          </a:p>
        </p:txBody>
      </p:sp>
      <p:sp>
        <p:nvSpPr>
          <p:cNvPr id="5" name="Text 1"/>
          <p:cNvSpPr/>
          <p:nvPr/>
        </p:nvSpPr>
        <p:spPr>
          <a:xfrm>
            <a:off x="793790" y="383976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Solicite una Demostración Personalizada.</a:t>
            </a:r>
            <a:endParaRPr lang="en-US" sz="1750" dirty="0"/>
          </a:p>
        </p:txBody>
      </p:sp>
      <p:sp>
        <p:nvSpPr>
          <p:cNvPr id="6" name="Text 2"/>
          <p:cNvSpPr/>
          <p:nvPr/>
        </p:nvSpPr>
        <p:spPr>
          <a:xfrm>
            <a:off x="793790" y="445781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SoftGM Technologies</a:t>
            </a: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793790" y="507587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sgmt@contact.com | +57 3015683858 | sgmtechnologies.com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35236"/>
            <a:ext cx="1102280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La Complejidad del Negocio de Alta Joyería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097643"/>
            <a:ext cx="680442" cy="68044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757720" y="228897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Gestión de Alto Valor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1757720" y="2779395"/>
            <a:ext cx="541567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Controlar inventarios con atributos únicos y fluctuaciones de mercado y herramientas avanzadas.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6884" y="2097643"/>
            <a:ext cx="680442" cy="68044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8420814" y="2288977"/>
            <a:ext cx="329767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Trazabilidad Transparente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8420814" y="2779395"/>
            <a:ext cx="541579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Siga el viaje de cada pieza, desde su origen hasta llegar a manos del cliente final. Conozca la historia completa de cada joya y obtenga una experiencia exclusiva del proceso de fabricación.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4797981"/>
            <a:ext cx="680442" cy="680442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757720" y="4989314"/>
            <a:ext cx="287821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Experiencia del Cliente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1757720" y="5479733"/>
            <a:ext cx="5415677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Mantener relaciones duraderas y personalizadas con una clientela exclusiva. Impulsa la conexión con los clientes. Abre las posibilidades de implementación de programas de lealtad, piezas exclusivas y servicios premium.</a:t>
            </a:r>
            <a:endParaRPr lang="en-US" sz="17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6884" y="4797981"/>
            <a:ext cx="680442" cy="680442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8420814" y="4989314"/>
            <a:ext cx="333934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Seguridad y Cumplimiento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8420814" y="5479733"/>
            <a:ext cx="541579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Proteger activos valiosos y cumplir con normativas estrictas (AML/KYC).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80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793790" y="1126688"/>
            <a:ext cx="1084373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Una Plataforma Integral, Elegante y Segura</a:t>
            </a:r>
            <a:endParaRPr lang="en-US" sz="4450" dirty="0"/>
          </a:p>
        </p:txBody>
      </p:sp>
      <p:sp>
        <p:nvSpPr>
          <p:cNvPr id="5" name="Text 2"/>
          <p:cNvSpPr/>
          <p:nvPr/>
        </p:nvSpPr>
        <p:spPr>
          <a:xfrm>
            <a:off x="793790" y="2379702"/>
            <a:ext cx="624470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GemTrack integra todos los aspectos clave de su negocio de alta joyería en una sola plataforma elegante y de fácil uso. Desde el inventario y las ventas hasta la gestión de clientes, nuestra solución lo tiene todo cubierto.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405812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Seguridad Robusta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93790" y="463927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Arquitectura basada en la nube con cifrado de datos para proteger su información más valiosa.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93790" y="559188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Accesibilidad Total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93790" y="6173033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Disponible en cualquier dispositivo, para que pueda administrar su negocio desde cualquier lugar.</a:t>
            </a:r>
            <a:endParaRPr lang="en-US" sz="1750" dirty="0"/>
          </a:p>
        </p:txBody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9521" y="2453759"/>
            <a:ext cx="6086475" cy="3804047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7599521" y="651295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17220" y="484942"/>
            <a:ext cx="9753005" cy="5510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300"/>
              </a:lnSpc>
              <a:buNone/>
            </a:pPr>
            <a:r>
              <a:rPr lang="en-US" sz="3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Inventario y Catálogo: El Corazón de su Colección</a:t>
            </a:r>
            <a:endParaRPr lang="en-US" sz="3450" dirty="0"/>
          </a:p>
        </p:txBody>
      </p:sp>
      <p:sp>
        <p:nvSpPr>
          <p:cNvPr id="3" name="Text 1"/>
          <p:cNvSpPr/>
          <p:nvPr/>
        </p:nvSpPr>
        <p:spPr>
          <a:xfrm>
            <a:off x="617220" y="1388626"/>
            <a:ext cx="13395960" cy="5641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GemTrack ofrece control detallado de stock, trazabilidad completa de cada joya, catálogo multimedia con imágenes de alta calidad y notificaciones automáticas de stock bajo.</a:t>
            </a:r>
            <a:endParaRPr lang="en-US" sz="1350" dirty="0"/>
          </a:p>
        </p:txBody>
      </p:sp>
      <p:sp>
        <p:nvSpPr>
          <p:cNvPr id="4" name="Text 2"/>
          <p:cNvSpPr/>
          <p:nvPr/>
        </p:nvSpPr>
        <p:spPr>
          <a:xfrm>
            <a:off x="617220" y="2151102"/>
            <a:ext cx="13395960" cy="2820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endParaRPr lang="en-US" sz="13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7220" y="2838331"/>
            <a:ext cx="9896118" cy="4907756"/>
          </a:xfrm>
          <a:prstGeom prst="rect">
            <a:avLst/>
          </a:prstGeom>
        </p:spPr>
      </p:pic>
      <p:sp>
        <p:nvSpPr>
          <p:cNvPr id="6" name="Shape 3"/>
          <p:cNvSpPr/>
          <p:nvPr/>
        </p:nvSpPr>
        <p:spPr>
          <a:xfrm>
            <a:off x="4022407" y="2631519"/>
            <a:ext cx="176332" cy="176332"/>
          </a:xfrm>
          <a:prstGeom prst="roundRect">
            <a:avLst>
              <a:gd name="adj" fmla="val 10371"/>
            </a:avLst>
          </a:prstGeom>
          <a:solidFill>
            <a:srgbClr val="5A6ED8"/>
          </a:solidFill>
          <a:ln/>
        </p:spPr>
      </p:sp>
      <p:sp>
        <p:nvSpPr>
          <p:cNvPr id="7" name="Text 4"/>
          <p:cNvSpPr/>
          <p:nvPr/>
        </p:nvSpPr>
        <p:spPr>
          <a:xfrm>
            <a:off x="4259699" y="2631519"/>
            <a:ext cx="1229320" cy="1763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3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Gestión Manual</a:t>
            </a:r>
            <a:endParaRPr lang="en-US" sz="1350" dirty="0"/>
          </a:p>
        </p:txBody>
      </p:sp>
      <p:sp>
        <p:nvSpPr>
          <p:cNvPr id="8" name="Shape 5"/>
          <p:cNvSpPr/>
          <p:nvPr/>
        </p:nvSpPr>
        <p:spPr>
          <a:xfrm>
            <a:off x="5641419" y="2631519"/>
            <a:ext cx="176332" cy="176332"/>
          </a:xfrm>
          <a:prstGeom prst="roundRect">
            <a:avLst>
              <a:gd name="adj" fmla="val 10371"/>
            </a:avLst>
          </a:prstGeom>
          <a:solidFill>
            <a:srgbClr val="D8C45A"/>
          </a:solidFill>
          <a:ln/>
        </p:spPr>
      </p:sp>
      <p:sp>
        <p:nvSpPr>
          <p:cNvPr id="9" name="Text 6"/>
          <p:cNvSpPr/>
          <p:nvPr/>
        </p:nvSpPr>
        <p:spPr>
          <a:xfrm>
            <a:off x="5878711" y="2631519"/>
            <a:ext cx="1780580" cy="1763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3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Gestión con GemTrack</a:t>
            </a:r>
            <a:endParaRPr lang="en-US" sz="13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840867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840867"/>
          </a:xfrm>
          <a:prstGeom prst="rect">
            <a:avLst/>
          </a:prstGeom>
          <a:solidFill>
            <a:srgbClr val="000018">
              <a:alpha val="80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396835" y="311825"/>
            <a:ext cx="627042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Ventas y Clientes (CRM): Potenciando Relaciones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396835" y="836176"/>
            <a:ext cx="13836729" cy="3629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 GemTrack, transforme la manera en que interactúa con su clientela de alta gama. Nuestra plataforma le permite procesar transacciones complejas, construir perfiles de cliente detallados y mantener una comunicación personalizada que fomenta la lealtad y el crecimiento.</a:t>
            </a:r>
            <a:endParaRPr lang="en-US" sz="850" dirty="0"/>
          </a:p>
        </p:txBody>
      </p:sp>
      <p:sp>
        <p:nvSpPr>
          <p:cNvPr id="6" name="Shape 3"/>
          <p:cNvSpPr/>
          <p:nvPr/>
        </p:nvSpPr>
        <p:spPr>
          <a:xfrm>
            <a:off x="396835" y="1326594"/>
            <a:ext cx="113348" cy="834747"/>
          </a:xfrm>
          <a:prstGeom prst="roundRect">
            <a:avLst>
              <a:gd name="adj" fmla="val 42024"/>
            </a:avLst>
          </a:prstGeom>
          <a:solidFill>
            <a:srgbClr val="F9D933"/>
          </a:solidFill>
          <a:ln w="7620">
            <a:solidFill>
              <a:srgbClr val="DFBF19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23530" y="1439942"/>
            <a:ext cx="2290524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Gestión Avanzada de Transacciones</a:t>
            </a:r>
            <a:endParaRPr lang="en-US" sz="1100" dirty="0"/>
          </a:p>
        </p:txBody>
      </p:sp>
      <p:sp>
        <p:nvSpPr>
          <p:cNvPr id="8" name="Text 5"/>
          <p:cNvSpPr/>
          <p:nvPr/>
        </p:nvSpPr>
        <p:spPr>
          <a:xfrm>
            <a:off x="623530" y="1685092"/>
            <a:ext cx="13610034" cy="3629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Facilite la venta de piezas de alto valor con un sistema de punto de venta (POS) seguro, soporte multi moneda y opciones de financiación integradas. Genere cotizaciones personalizadas para pedidos a medida y realice un seguimiento del ciclo de vida de cada venta, desde el interés inicial hasta la entrega final.</a:t>
            </a:r>
            <a:endParaRPr lang="en-US" sz="850" dirty="0"/>
          </a:p>
        </p:txBody>
      </p:sp>
      <p:sp>
        <p:nvSpPr>
          <p:cNvPr id="9" name="Shape 6"/>
          <p:cNvSpPr/>
          <p:nvPr/>
        </p:nvSpPr>
        <p:spPr>
          <a:xfrm>
            <a:off x="566857" y="2246352"/>
            <a:ext cx="113348" cy="834747"/>
          </a:xfrm>
          <a:prstGeom prst="roundRect">
            <a:avLst>
              <a:gd name="adj" fmla="val 42024"/>
            </a:avLst>
          </a:prstGeom>
          <a:solidFill>
            <a:srgbClr val="F9D933"/>
          </a:solidFill>
          <a:ln w="7620">
            <a:solidFill>
              <a:srgbClr val="DFBF19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793552" y="2359700"/>
            <a:ext cx="1560433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Perfiles de Clientes 360°</a:t>
            </a:r>
            <a:endParaRPr lang="en-US" sz="1100" dirty="0"/>
          </a:p>
        </p:txBody>
      </p:sp>
      <p:sp>
        <p:nvSpPr>
          <p:cNvPr id="11" name="Text 8"/>
          <p:cNvSpPr/>
          <p:nvPr/>
        </p:nvSpPr>
        <p:spPr>
          <a:xfrm>
            <a:off x="793552" y="2604849"/>
            <a:ext cx="13440013" cy="3629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Acceda a una visión completa de cada cliente: historial de compras detallado, preferencias de estilo, fechas importantes (aniversarios, cumpleaños), notas de consultoría y lista de deseos. Identifique oportunidades de venta cruzada y ascendente basándose en un conocimiento profundo de sus gustos y hábitos.</a:t>
            </a:r>
            <a:endParaRPr lang="en-US" sz="850" dirty="0"/>
          </a:p>
        </p:txBody>
      </p:sp>
      <p:sp>
        <p:nvSpPr>
          <p:cNvPr id="12" name="Shape 9"/>
          <p:cNvSpPr/>
          <p:nvPr/>
        </p:nvSpPr>
        <p:spPr>
          <a:xfrm>
            <a:off x="736997" y="3166110"/>
            <a:ext cx="113348" cy="834747"/>
          </a:xfrm>
          <a:prstGeom prst="roundRect">
            <a:avLst>
              <a:gd name="adj" fmla="val 42024"/>
            </a:avLst>
          </a:prstGeom>
          <a:solidFill>
            <a:srgbClr val="F9D933"/>
          </a:solidFill>
          <a:ln w="7620">
            <a:solidFill>
              <a:srgbClr val="DFBF19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963692" y="3279458"/>
            <a:ext cx="3059787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Comunicaciones Personalizadas Automatizadas</a:t>
            </a:r>
            <a:endParaRPr lang="en-US" sz="1100" dirty="0"/>
          </a:p>
        </p:txBody>
      </p:sp>
      <p:sp>
        <p:nvSpPr>
          <p:cNvPr id="14" name="Text 11"/>
          <p:cNvSpPr/>
          <p:nvPr/>
        </p:nvSpPr>
        <p:spPr>
          <a:xfrm>
            <a:off x="963692" y="3524607"/>
            <a:ext cx="13269873" cy="3629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Mantenga a sus clientes comprometidos con campañas de correo electrónico automatizadas y personalizadas. Envíe felicitaciones de cumpleaños con ofertas exclusivas, notificaciones sobre nuevas colecciones que coincidan con sus preferencias y recordatorios de citas de mantenimiento o limpieza. Cada mensaje está diseñado para fortalecer la relación.</a:t>
            </a:r>
            <a:endParaRPr lang="en-US" sz="850" dirty="0"/>
          </a:p>
        </p:txBody>
      </p:sp>
      <p:sp>
        <p:nvSpPr>
          <p:cNvPr id="15" name="Shape 12"/>
          <p:cNvSpPr/>
          <p:nvPr/>
        </p:nvSpPr>
        <p:spPr>
          <a:xfrm>
            <a:off x="907137" y="4085868"/>
            <a:ext cx="113348" cy="834747"/>
          </a:xfrm>
          <a:prstGeom prst="roundRect">
            <a:avLst>
              <a:gd name="adj" fmla="val 42024"/>
            </a:avLst>
          </a:prstGeom>
          <a:solidFill>
            <a:srgbClr val="F9D933"/>
          </a:solidFill>
          <a:ln w="7620">
            <a:solidFill>
              <a:srgbClr val="DFBF19"/>
            </a:solidFill>
            <a:prstDash val="solid"/>
          </a:ln>
        </p:spPr>
      </p:sp>
      <p:sp>
        <p:nvSpPr>
          <p:cNvPr id="16" name="Text 13"/>
          <p:cNvSpPr/>
          <p:nvPr/>
        </p:nvSpPr>
        <p:spPr>
          <a:xfrm>
            <a:off x="1133832" y="4199215"/>
            <a:ext cx="166770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Eventos y Citas Exclusivas</a:t>
            </a:r>
            <a:endParaRPr lang="en-US" sz="1100" dirty="0"/>
          </a:p>
        </p:txBody>
      </p:sp>
      <p:sp>
        <p:nvSpPr>
          <p:cNvPr id="17" name="Text 14"/>
          <p:cNvSpPr/>
          <p:nvPr/>
        </p:nvSpPr>
        <p:spPr>
          <a:xfrm>
            <a:off x="1133832" y="4444365"/>
            <a:ext cx="13099733" cy="3629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Organice y gestione fácilmente eventos privados, lanzamientos de colecciones VIP y citas individuales con clientes. Desde consultorías de diseño personalizadas hasta pruebas de joyas, GemTrack le permite programar y enviar invitaciones, confirmaciones y recordatorios automáticos, asegurando una experiencia fluida y de lujo.</a:t>
            </a:r>
            <a:endParaRPr lang="en-US" sz="850" dirty="0"/>
          </a:p>
        </p:txBody>
      </p:sp>
      <p:pic>
        <p:nvPicPr>
          <p:cNvPr id="1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835" y="5175647"/>
            <a:ext cx="6363772" cy="3225879"/>
          </a:xfrm>
          <a:prstGeom prst="rect">
            <a:avLst/>
          </a:prstGeom>
        </p:spPr>
      </p:pic>
      <p:sp>
        <p:nvSpPr>
          <p:cNvPr id="19" name="Text 15"/>
          <p:cNvSpPr/>
          <p:nvPr/>
        </p:nvSpPr>
        <p:spPr>
          <a:xfrm>
            <a:off x="8872418" y="5150168"/>
            <a:ext cx="5368647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La mejora en la gestión de clientes y la personalización que ofrece GemTrack se traduce directamente en un crecimiento significativo en todos sus canales de venta, destacando el impacto positivo en las ventas online y en tienda física.</a:t>
            </a:r>
            <a:endParaRPr lang="en-US" sz="8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70121"/>
            <a:ext cx="747486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Decisiones Basadas en Datos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274213"/>
            <a:ext cx="6244709" cy="416313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669250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599521" y="3448526"/>
            <a:ext cx="624470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GemTrack ofrece dashboards interactivos para visualizar métricas clave en tiempo real. Genere reportes personalizados y analice el comportamiento de compra para identificar tendencias y productos más vendidos.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599521" y="5104209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Convierta datos en insights valiosos para impulsar el crecimiento estratégico de su negocio.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79264"/>
            <a:ext cx="874966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El Viaje de una Pieza en GemTrack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1941671"/>
            <a:ext cx="4347567" cy="90725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020604" y="3075742"/>
            <a:ext cx="389393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Recepción de Orden de Producción.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1020604" y="3920490"/>
            <a:ext cx="389393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Notificaciones de ventas.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1357" y="1941671"/>
            <a:ext cx="4347567" cy="90725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368171" y="3075742"/>
            <a:ext cx="33181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Elección de Materia Prima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368171" y="3566160"/>
            <a:ext cx="389393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Consultas precisas en Inventario.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8924" y="1941671"/>
            <a:ext cx="4347567" cy="90725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715738" y="3075742"/>
            <a:ext cx="389393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Planificación de Producto Terminado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715738" y="3920490"/>
            <a:ext cx="389393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Generación de Ficha Técnica, modelos 3D y QR.</a:t>
            </a:r>
            <a:endParaRPr lang="en-US" sz="17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4873109"/>
            <a:ext cx="4347567" cy="907256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020604" y="6007179"/>
            <a:ext cx="297191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Proceso de Fabricación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1020604" y="6497598"/>
            <a:ext cx="389393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Asignación de componentes, materiales y costos.</a:t>
            </a:r>
            <a:endParaRPr lang="en-US" sz="1750" dirty="0"/>
          </a:p>
        </p:txBody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1357" y="4873109"/>
            <a:ext cx="4347567" cy="907256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5368171" y="6007179"/>
            <a:ext cx="360759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Venta y Asignación a Cliente</a:t>
            </a:r>
            <a:endParaRPr lang="en-US" sz="2200" dirty="0"/>
          </a:p>
        </p:txBody>
      </p:sp>
      <p:sp>
        <p:nvSpPr>
          <p:cNvPr id="17" name="Text 10"/>
          <p:cNvSpPr/>
          <p:nvPr/>
        </p:nvSpPr>
        <p:spPr>
          <a:xfrm>
            <a:off x="5368171" y="6497598"/>
            <a:ext cx="389393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Registro en TPV y CRM.</a:t>
            </a:r>
            <a:endParaRPr lang="en-US" sz="1750" dirty="0"/>
          </a:p>
        </p:txBody>
      </p:sp>
      <p:pic>
        <p:nvPicPr>
          <p:cNvPr id="18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88924" y="4873109"/>
            <a:ext cx="4347567" cy="907256"/>
          </a:xfrm>
          <a:prstGeom prst="rect">
            <a:avLst/>
          </a:prstGeom>
        </p:spPr>
      </p:pic>
      <p:sp>
        <p:nvSpPr>
          <p:cNvPr id="19" name="Text 11"/>
          <p:cNvSpPr/>
          <p:nvPr/>
        </p:nvSpPr>
        <p:spPr>
          <a:xfrm>
            <a:off x="9715738" y="600717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Servicio Postventa</a:t>
            </a:r>
            <a:endParaRPr lang="en-US" sz="2200" dirty="0"/>
          </a:p>
        </p:txBody>
      </p:sp>
      <p:sp>
        <p:nvSpPr>
          <p:cNvPr id="20" name="Text 12"/>
          <p:cNvSpPr/>
          <p:nvPr/>
        </p:nvSpPr>
        <p:spPr>
          <a:xfrm>
            <a:off x="9715738" y="6497598"/>
            <a:ext cx="389393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Gestión de reparaciones y garantías.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07594"/>
            <a:ext cx="885741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Cimientos Sólidos para su Negocio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261943" y="3089791"/>
            <a:ext cx="38871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Arquitectura de Microservicios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580209"/>
            <a:ext cx="435530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Sistema escalable, flexible y de fácil mantenimiento.</a:t>
            </a:r>
            <a:endParaRPr lang="en-US" sz="17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89258" y="2870002"/>
            <a:ext cx="3651885" cy="3651885"/>
          </a:xfrm>
          <a:prstGeom prst="rect">
            <a:avLst/>
          </a:prstGeom>
        </p:spPr>
      </p:pic>
      <p:sp>
        <p:nvSpPr>
          <p:cNvPr id="6" name="Shape 3"/>
          <p:cNvSpPr/>
          <p:nvPr/>
        </p:nvSpPr>
        <p:spPr>
          <a:xfrm>
            <a:off x="5788938" y="3169682"/>
            <a:ext cx="566976" cy="566976"/>
          </a:xfrm>
          <a:prstGeom prst="roundRect">
            <a:avLst>
              <a:gd name="adj" fmla="val 1611154"/>
            </a:avLst>
          </a:prstGeom>
          <a:solidFill>
            <a:srgbClr val="F9D933"/>
          </a:solidFill>
          <a:ln w="7620">
            <a:solidFill>
              <a:srgbClr val="DFBF19"/>
            </a:solidFill>
            <a:prstDash val="solid"/>
          </a:ln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4791" y="3293626"/>
            <a:ext cx="255151" cy="31896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9481304" y="3089791"/>
            <a:ext cx="35185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Seguridad de Nivel Superior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9481304" y="3580209"/>
            <a:ext cx="435530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Cifrado de datos y cumplimiento de normativas GDPR y AML.</a:t>
            </a:r>
            <a:endParaRPr lang="en-US" sz="175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9258" y="2870002"/>
            <a:ext cx="3651885" cy="3651885"/>
          </a:xfrm>
          <a:prstGeom prst="rect">
            <a:avLst/>
          </a:prstGeom>
        </p:spPr>
      </p:pic>
      <p:sp>
        <p:nvSpPr>
          <p:cNvPr id="11" name="Shape 6"/>
          <p:cNvSpPr/>
          <p:nvPr/>
        </p:nvSpPr>
        <p:spPr>
          <a:xfrm>
            <a:off x="8274368" y="3169682"/>
            <a:ext cx="566976" cy="566976"/>
          </a:xfrm>
          <a:prstGeom prst="roundRect">
            <a:avLst>
              <a:gd name="adj" fmla="val 1611154"/>
            </a:avLst>
          </a:prstGeom>
          <a:solidFill>
            <a:srgbClr val="F9D933"/>
          </a:solidFill>
          <a:ln w="7620">
            <a:solidFill>
              <a:srgbClr val="DFBF19"/>
            </a:solidFill>
            <a:prstDash val="solid"/>
          </a:ln>
        </p:spPr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30220" y="3293626"/>
            <a:ext cx="255151" cy="318968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9481304" y="508575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Alta Disponibilidad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9481304" y="5576173"/>
            <a:ext cx="435530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Infraestructura en la nube que garantiza acceso 24/7.</a:t>
            </a:r>
            <a:endParaRPr lang="en-US" sz="1750" dirty="0"/>
          </a:p>
        </p:txBody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9258" y="2870002"/>
            <a:ext cx="3651885" cy="3651885"/>
          </a:xfrm>
          <a:prstGeom prst="rect">
            <a:avLst/>
          </a:prstGeom>
        </p:spPr>
      </p:pic>
      <p:sp>
        <p:nvSpPr>
          <p:cNvPr id="16" name="Shape 9"/>
          <p:cNvSpPr/>
          <p:nvPr/>
        </p:nvSpPr>
        <p:spPr>
          <a:xfrm>
            <a:off x="8274368" y="5655112"/>
            <a:ext cx="566976" cy="566976"/>
          </a:xfrm>
          <a:prstGeom prst="roundRect">
            <a:avLst>
              <a:gd name="adj" fmla="val 1611154"/>
            </a:avLst>
          </a:prstGeom>
          <a:solidFill>
            <a:srgbClr val="F9D933"/>
          </a:solidFill>
          <a:ln w="7620">
            <a:solidFill>
              <a:srgbClr val="DFBF19"/>
            </a:solidFill>
            <a:prstDash val="solid"/>
          </a:ln>
        </p:spPr>
      </p:sp>
      <p:pic>
        <p:nvPicPr>
          <p:cNvPr id="1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30220" y="5779056"/>
            <a:ext cx="255151" cy="318968"/>
          </a:xfrm>
          <a:prstGeom prst="rect">
            <a:avLst/>
          </a:prstGeom>
        </p:spPr>
      </p:pic>
      <p:sp>
        <p:nvSpPr>
          <p:cNvPr id="18" name="Text 10"/>
          <p:cNvSpPr/>
          <p:nvPr/>
        </p:nvSpPr>
        <p:spPr>
          <a:xfrm>
            <a:off x="1340287" y="5085755"/>
            <a:ext cx="380880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Integración Abierta (API-First)</a:t>
            </a:r>
            <a:endParaRPr lang="en-US" sz="2200" dirty="0"/>
          </a:p>
        </p:txBody>
      </p:sp>
      <p:sp>
        <p:nvSpPr>
          <p:cNvPr id="19" name="Text 11"/>
          <p:cNvSpPr/>
          <p:nvPr/>
        </p:nvSpPr>
        <p:spPr>
          <a:xfrm>
            <a:off x="793790" y="5576173"/>
            <a:ext cx="435530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Conecte GemTrack con sus otras herramientas.</a:t>
            </a:r>
            <a:endParaRPr lang="en-US" sz="1750" dirty="0"/>
          </a:p>
        </p:txBody>
      </p:sp>
      <p:pic>
        <p:nvPicPr>
          <p:cNvPr id="20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89258" y="2870002"/>
            <a:ext cx="3651885" cy="3651885"/>
          </a:xfrm>
          <a:prstGeom prst="rect">
            <a:avLst/>
          </a:prstGeom>
        </p:spPr>
      </p:pic>
      <p:sp>
        <p:nvSpPr>
          <p:cNvPr id="21" name="Shape 12"/>
          <p:cNvSpPr/>
          <p:nvPr/>
        </p:nvSpPr>
        <p:spPr>
          <a:xfrm>
            <a:off x="5788938" y="5655112"/>
            <a:ext cx="566976" cy="566976"/>
          </a:xfrm>
          <a:prstGeom prst="roundRect">
            <a:avLst>
              <a:gd name="adj" fmla="val 1611154"/>
            </a:avLst>
          </a:prstGeom>
          <a:solidFill>
            <a:srgbClr val="F9D933"/>
          </a:solidFill>
          <a:ln w="7620">
            <a:solidFill>
              <a:srgbClr val="DFBF19"/>
            </a:solidFill>
            <a:prstDash val="solid"/>
          </a:ln>
        </p:spPr>
      </p:sp>
      <p:pic>
        <p:nvPicPr>
          <p:cNvPr id="22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44791" y="5779056"/>
            <a:ext cx="255151" cy="31896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04154"/>
            <a:ext cx="661439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Innovando Hacia el Futuro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221712"/>
            <a:ext cx="13042821" cy="30480"/>
          </a:xfrm>
          <a:prstGeom prst="roundRect">
            <a:avLst>
              <a:gd name="adj" fmla="val 312558"/>
            </a:avLst>
          </a:prstGeom>
          <a:solidFill>
            <a:srgbClr val="313E80"/>
          </a:solidFill>
          <a:ln/>
        </p:spPr>
      </p:sp>
      <p:sp>
        <p:nvSpPr>
          <p:cNvPr id="4" name="Shape 2"/>
          <p:cNvSpPr/>
          <p:nvPr/>
        </p:nvSpPr>
        <p:spPr>
          <a:xfrm>
            <a:off x="2302550" y="3221712"/>
            <a:ext cx="30480" cy="680442"/>
          </a:xfrm>
          <a:prstGeom prst="roundRect">
            <a:avLst>
              <a:gd name="adj" fmla="val 312558"/>
            </a:avLst>
          </a:prstGeom>
          <a:solidFill>
            <a:srgbClr val="DFBF19"/>
          </a:solidFill>
          <a:ln/>
        </p:spPr>
      </p:sp>
      <p:sp>
        <p:nvSpPr>
          <p:cNvPr id="5" name="Shape 3"/>
          <p:cNvSpPr/>
          <p:nvPr/>
        </p:nvSpPr>
        <p:spPr>
          <a:xfrm>
            <a:off x="2062639" y="2966561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9D933"/>
          </a:solidFill>
          <a:ln w="7620">
            <a:solidFill>
              <a:srgbClr val="DFBF19"/>
            </a:solidFill>
            <a:prstDash val="solid"/>
          </a:ln>
        </p:spPr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47709" y="3009067"/>
            <a:ext cx="340162" cy="425291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020604" y="4128968"/>
            <a:ext cx="2594372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Inteligencia Artificial (IA)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1020604" y="4973717"/>
            <a:ext cx="2594372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Recomendaciones de productos personalizadas y predicción de tendencias.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5634038" y="3221712"/>
            <a:ext cx="30480" cy="680442"/>
          </a:xfrm>
          <a:prstGeom prst="roundRect">
            <a:avLst>
              <a:gd name="adj" fmla="val 312558"/>
            </a:avLst>
          </a:prstGeom>
          <a:solidFill>
            <a:srgbClr val="DFBF19"/>
          </a:solidFill>
          <a:ln/>
        </p:spPr>
      </p:sp>
      <p:sp>
        <p:nvSpPr>
          <p:cNvPr id="10" name="Shape 7"/>
          <p:cNvSpPr/>
          <p:nvPr/>
        </p:nvSpPr>
        <p:spPr>
          <a:xfrm>
            <a:off x="5394127" y="2966561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9D933"/>
          </a:solidFill>
          <a:ln w="7620">
            <a:solidFill>
              <a:srgbClr val="DFBF19"/>
            </a:solidFill>
            <a:prstDash val="solid"/>
          </a:ln>
        </p:spPr>
      </p:sp>
      <p:pic>
        <p:nvPicPr>
          <p:cNvPr id="11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9197" y="3009067"/>
            <a:ext cx="340162" cy="425291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4352092" y="4128968"/>
            <a:ext cx="259449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Prueba Virtual (AR)</a:t>
            </a:r>
            <a:endParaRPr lang="en-US" sz="2200" dirty="0"/>
          </a:p>
        </p:txBody>
      </p:sp>
      <p:sp>
        <p:nvSpPr>
          <p:cNvPr id="13" name="Text 9"/>
          <p:cNvSpPr/>
          <p:nvPr/>
        </p:nvSpPr>
        <p:spPr>
          <a:xfrm>
            <a:off x="4352092" y="4619387"/>
            <a:ext cx="259449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Integración de Realidad Aumentada para que los clientes se prueben joyas de forma remota.</a:t>
            </a:r>
            <a:endParaRPr lang="en-US" sz="1750" dirty="0"/>
          </a:p>
        </p:txBody>
      </p:sp>
      <p:sp>
        <p:nvSpPr>
          <p:cNvPr id="14" name="Shape 10"/>
          <p:cNvSpPr/>
          <p:nvPr/>
        </p:nvSpPr>
        <p:spPr>
          <a:xfrm>
            <a:off x="8965644" y="3221712"/>
            <a:ext cx="30480" cy="680442"/>
          </a:xfrm>
          <a:prstGeom prst="roundRect">
            <a:avLst>
              <a:gd name="adj" fmla="val 312558"/>
            </a:avLst>
          </a:prstGeom>
          <a:solidFill>
            <a:srgbClr val="DFBF19"/>
          </a:solidFill>
          <a:ln/>
        </p:spPr>
      </p:sp>
      <p:sp>
        <p:nvSpPr>
          <p:cNvPr id="15" name="Shape 11"/>
          <p:cNvSpPr/>
          <p:nvPr/>
        </p:nvSpPr>
        <p:spPr>
          <a:xfrm>
            <a:off x="8725733" y="2966561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9D933"/>
          </a:solidFill>
          <a:ln w="7620">
            <a:solidFill>
              <a:srgbClr val="DFBF19"/>
            </a:solidFill>
            <a:prstDash val="solid"/>
          </a:ln>
        </p:spPr>
      </p:sp>
      <p:pic>
        <p:nvPicPr>
          <p:cNvPr id="1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0804" y="3009067"/>
            <a:ext cx="340162" cy="425291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7683698" y="4128968"/>
            <a:ext cx="2594491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Integración Blockchain</a:t>
            </a:r>
            <a:endParaRPr lang="en-US" sz="2200" dirty="0"/>
          </a:p>
        </p:txBody>
      </p:sp>
      <p:sp>
        <p:nvSpPr>
          <p:cNvPr id="18" name="Text 13"/>
          <p:cNvSpPr/>
          <p:nvPr/>
        </p:nvSpPr>
        <p:spPr>
          <a:xfrm>
            <a:off x="7683698" y="4973717"/>
            <a:ext cx="259449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Para una trazabilidad y certificación de autenticidad inmutables.</a:t>
            </a:r>
            <a:endParaRPr lang="en-US" sz="1750" dirty="0"/>
          </a:p>
        </p:txBody>
      </p:sp>
      <p:sp>
        <p:nvSpPr>
          <p:cNvPr id="19" name="Shape 14"/>
          <p:cNvSpPr/>
          <p:nvPr/>
        </p:nvSpPr>
        <p:spPr>
          <a:xfrm>
            <a:off x="12297251" y="3221712"/>
            <a:ext cx="30480" cy="680442"/>
          </a:xfrm>
          <a:prstGeom prst="roundRect">
            <a:avLst>
              <a:gd name="adj" fmla="val 312558"/>
            </a:avLst>
          </a:prstGeom>
          <a:solidFill>
            <a:srgbClr val="DFBF19"/>
          </a:solidFill>
          <a:ln/>
        </p:spPr>
      </p:sp>
      <p:sp>
        <p:nvSpPr>
          <p:cNvPr id="20" name="Shape 15"/>
          <p:cNvSpPr/>
          <p:nvPr/>
        </p:nvSpPr>
        <p:spPr>
          <a:xfrm>
            <a:off x="12057340" y="2966561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9D933"/>
          </a:solidFill>
          <a:ln w="7620">
            <a:solidFill>
              <a:srgbClr val="DFBF19"/>
            </a:solidFill>
            <a:prstDash val="solid"/>
          </a:ln>
        </p:spPr>
      </p:sp>
      <p:pic>
        <p:nvPicPr>
          <p:cNvPr id="2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42410" y="3009067"/>
            <a:ext cx="340162" cy="425291"/>
          </a:xfrm>
          <a:prstGeom prst="rect">
            <a:avLst/>
          </a:prstGeom>
        </p:spPr>
      </p:pic>
      <p:sp>
        <p:nvSpPr>
          <p:cNvPr id="22" name="Text 16"/>
          <p:cNvSpPr/>
          <p:nvPr/>
        </p:nvSpPr>
        <p:spPr>
          <a:xfrm>
            <a:off x="11015305" y="4128968"/>
            <a:ext cx="2594491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Módulo de Subastas Privadas</a:t>
            </a:r>
            <a:endParaRPr lang="en-US" sz="2200" dirty="0"/>
          </a:p>
        </p:txBody>
      </p:sp>
      <p:sp>
        <p:nvSpPr>
          <p:cNvPr id="23" name="Text 17"/>
          <p:cNvSpPr/>
          <p:nvPr/>
        </p:nvSpPr>
        <p:spPr>
          <a:xfrm>
            <a:off x="11015305" y="4973717"/>
            <a:ext cx="259449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Gestión de eventos de venta exclusivos directamente desde la plataforma.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2025-07-17T08:49:46Z</dcterms:created>
  <dcterms:modified xsi:type="dcterms:W3CDTF">2025-07-17T08:49:46Z</dcterms:modified>
</cp:coreProperties>
</file>